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306" r:id="rId3"/>
    <p:sldId id="273" r:id="rId4"/>
    <p:sldId id="299" r:id="rId5"/>
    <p:sldId id="301" r:id="rId6"/>
    <p:sldId id="302" r:id="rId7"/>
    <p:sldId id="298" r:id="rId8"/>
    <p:sldId id="300" r:id="rId9"/>
    <p:sldId id="303" r:id="rId10"/>
    <p:sldId id="282" r:id="rId11"/>
    <p:sldId id="283" r:id="rId12"/>
    <p:sldId id="284" r:id="rId13"/>
    <p:sldId id="326" r:id="rId14"/>
    <p:sldId id="327" r:id="rId15"/>
    <p:sldId id="328" r:id="rId16"/>
    <p:sldId id="289" r:id="rId17"/>
    <p:sldId id="270" r:id="rId18"/>
    <p:sldId id="274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00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1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11376-969C-E648-A0D5-A6C47F045A8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88F56-9C59-DA4E-A928-373B411EFEC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5" descr="C:\Documents and Settings\Standard\Desktop\documenti francesca\carta intestata Collegio\Collegium logo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1" y="45026"/>
            <a:ext cx="831882" cy="11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1985910" y="20585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effectLst/>
                <a:latin typeface="Arial"/>
                <a:ea typeface="MS Mincho"/>
                <a:cs typeface="Times New Roman"/>
              </a:rPr>
              <a:t>Collegio Nazionale dei Professori Ordinari di Fisiologia</a:t>
            </a:r>
            <a:endParaRPr lang="it-IT" sz="1200" dirty="0">
              <a:effectLst/>
              <a:latin typeface="Calibri"/>
              <a:ea typeface="MS Mincho"/>
              <a:cs typeface="Times New Roman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9158" y="827598"/>
            <a:ext cx="4909147" cy="142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3" descr="C:\Documents and Settings\Standard\Desktop\documenti francesca\carta intestata Collegio\SIF logo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91" y="151837"/>
            <a:ext cx="996950" cy="9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230" y="1130709"/>
            <a:ext cx="8485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ASSEMBLEA DEL COLLEGIO NAZIONALE</a:t>
            </a:r>
          </a:p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DEI PROFESSORI ORDINARI DI FISIOLOGIA</a:t>
            </a:r>
          </a:p>
          <a:p>
            <a:pPr algn="ctr"/>
            <a:endParaRPr lang="en-US" sz="1000" dirty="0">
              <a:latin typeface="Comic Sans MS" panose="030F0702030302020204" pitchFamily="66" charset="0"/>
            </a:endParaRPr>
          </a:p>
          <a:p>
            <a:pPr algn="ctr" fontAlgn="base"/>
            <a:r>
              <a:rPr lang="en-GB" dirty="0" err="1">
                <a:latin typeface="Comic Sans MS" panose="030F0702030302020204" pitchFamily="66" charset="0"/>
              </a:rPr>
              <a:t>Nell’ambito</a:t>
            </a:r>
            <a:r>
              <a:rPr lang="en-GB" dirty="0">
                <a:latin typeface="Comic Sans MS" panose="030F0702030302020204" pitchFamily="66" charset="0"/>
              </a:rPr>
              <a:t> del Joint Meeting of the Federation of European Physiological Societies and the Italian Physiological Society</a:t>
            </a:r>
            <a:endParaRPr lang="it-IT" dirty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Bologna, 11 </a:t>
            </a:r>
            <a:r>
              <a:rPr lang="en-US" sz="2000" dirty="0" err="1">
                <a:latin typeface="Comic Sans MS" panose="030F0702030302020204" pitchFamily="66" charset="0"/>
              </a:rPr>
              <a:t>settembre</a:t>
            </a:r>
            <a:r>
              <a:rPr lang="en-US" sz="2000" dirty="0">
                <a:latin typeface="Comic Sans MS" panose="030F0702030302020204" pitchFamily="66" charset="0"/>
              </a:rPr>
              <a:t> 2019 ore 14:00-16:30</a:t>
            </a:r>
          </a:p>
          <a:p>
            <a:pPr algn="ctr"/>
            <a:r>
              <a:rPr lang="en-US" sz="2000" dirty="0" err="1">
                <a:latin typeface="Comic Sans MS" panose="030F0702030302020204" pitchFamily="66" charset="0"/>
              </a:rPr>
              <a:t>Università</a:t>
            </a:r>
            <a:r>
              <a:rPr lang="en-US" sz="2000" dirty="0">
                <a:latin typeface="Comic Sans MS" panose="030F0702030302020204" pitchFamily="66" charset="0"/>
              </a:rPr>
              <a:t> di Bologna, </a:t>
            </a:r>
            <a:r>
              <a:rPr lang="en-US" sz="2000" dirty="0" err="1">
                <a:latin typeface="Comic Sans MS" panose="030F0702030302020204" pitchFamily="66" charset="0"/>
              </a:rPr>
              <a:t>Edificio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Belmerolo</a:t>
            </a:r>
            <a:r>
              <a:rPr lang="en-US" sz="2000" dirty="0">
                <a:latin typeface="Comic Sans MS" panose="030F0702030302020204" pitchFamily="66" charset="0"/>
              </a:rPr>
              <a:t> A (aula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908" y="3798168"/>
            <a:ext cx="67874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ORDINE DEL GIORNO: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Comunicazioni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Approvazione del verbale precedente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Risultati valutazione PRIN e possibili azioni della Fisiologia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Riflessioni su un possibile </a:t>
            </a:r>
            <a:r>
              <a:rPr lang="it-IT" dirty="0" err="1">
                <a:latin typeface="Comic Sans MS" panose="030F0702030302020204" pitchFamily="66" charset="0"/>
              </a:rPr>
              <a:t>intercollegio</a:t>
            </a:r>
            <a:r>
              <a:rPr lang="it-IT" dirty="0">
                <a:latin typeface="Comic Sans MS" panose="030F0702030302020204" pitchFamily="66" charset="0"/>
              </a:rPr>
              <a:t> dei settori BIO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Proposta di modifica dello Statuto del Collegio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Esiti delle prime due tornate ASN 2018-2020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Comic Sans MS" panose="030F0702030302020204" pitchFamily="66" charset="0"/>
              </a:rPr>
              <a:t>Varie ed eventuali</a:t>
            </a:r>
          </a:p>
        </p:txBody>
      </p:sp>
    </p:spTree>
    <p:extLst>
      <p:ext uri="{BB962C8B-B14F-4D97-AF65-F5344CB8AC3E}">
        <p14:creationId xmlns:p14="http://schemas.microsoft.com/office/powerpoint/2010/main" val="285429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140485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2. Approvazione del verbale precedente</a:t>
            </a:r>
          </a:p>
        </p:txBody>
      </p:sp>
    </p:spTree>
    <p:extLst>
      <p:ext uri="{BB962C8B-B14F-4D97-AF65-F5344CB8AC3E}">
        <p14:creationId xmlns:p14="http://schemas.microsoft.com/office/powerpoint/2010/main" val="258673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140485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dirty="0">
                <a:latin typeface="Comic Sans MS" panose="030F0702030302020204" pitchFamily="66" charset="0"/>
              </a:rPr>
              <a:t>3. Risultati valutazione PRIN e possibili azioni della Fisiologia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7517" y="2375091"/>
            <a:ext cx="852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Costituzione di un tavolo di lavoro congiunto:</a:t>
            </a:r>
          </a:p>
          <a:p>
            <a:endParaRPr lang="it-IT" b="1" dirty="0">
              <a:latin typeface="Comic Sans MS" panose="030F0702030302020204" pitchFamily="66" charset="0"/>
            </a:endParaRPr>
          </a:p>
          <a:p>
            <a:r>
              <a:rPr lang="it-IT" b="1" dirty="0">
                <a:latin typeface="Comic Sans MS" panose="030F0702030302020204" pitchFamily="66" charset="0"/>
              </a:rPr>
              <a:t>Presidente e Segretario della SIF</a:t>
            </a:r>
          </a:p>
          <a:p>
            <a:r>
              <a:rPr lang="it-IT" b="1" dirty="0">
                <a:latin typeface="Comic Sans MS" panose="030F0702030302020204" pitchFamily="66" charset="0"/>
              </a:rPr>
              <a:t>Presidente e Segretario del Collegio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5542" y="372686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Sollecitare colleghi «idonei» ad iscriversi alla banca dati REPRISE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7317" y="4294891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Pressione politica perché la Fisiologia sia rappresentata nei diversi </a:t>
            </a:r>
            <a:r>
              <a:rPr lang="it-IT" b="1" dirty="0" err="1">
                <a:latin typeface="Comic Sans MS" panose="030F0702030302020204" pitchFamily="66" charset="0"/>
              </a:rPr>
              <a:t>panels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4523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4. Riflessioni su un possibile </a:t>
            </a:r>
            <a:r>
              <a:rPr lang="it-IT" sz="2400" dirty="0" err="1">
                <a:latin typeface="Comic Sans MS" panose="030F0702030302020204" pitchFamily="66" charset="0"/>
              </a:rPr>
              <a:t>intercollegio</a:t>
            </a:r>
            <a:r>
              <a:rPr lang="it-IT" sz="2400" dirty="0">
                <a:latin typeface="Comic Sans MS" panose="030F0702030302020204" pitchFamily="66" charset="0"/>
              </a:rPr>
              <a:t> dei settori BIO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5542" y="372686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Relazione programmata di Cristina Limatola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0" y="4250871"/>
            <a:ext cx="3128390" cy="23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5545" y="1855456"/>
            <a:ext cx="75982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latin typeface="Comic Sans MS" panose="030F0702030302020204" pitchFamily="66" charset="0"/>
              </a:rPr>
              <a:t>        55149   docenti</a:t>
            </a:r>
          </a:p>
          <a:p>
            <a:endParaRPr lang="it-IT" sz="1350" dirty="0">
              <a:latin typeface="Comic Sans MS" panose="030F0702030302020204" pitchFamily="66" charset="0"/>
            </a:endParaRPr>
          </a:p>
          <a:p>
            <a:endParaRPr lang="it-IT" sz="1350" dirty="0">
              <a:latin typeface="Comic Sans MS" panose="030F0702030302020204" pitchFamily="66" charset="0"/>
            </a:endParaRPr>
          </a:p>
          <a:p>
            <a:r>
              <a:rPr lang="it-IT" sz="1350" dirty="0">
                <a:latin typeface="Comic Sans MS" panose="030F0702030302020204" pitchFamily="66" charset="0"/>
              </a:rPr>
              <a:t>SCIENZE MATEMATICHE E INFORMATICHE      			01   3057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FISICHE								02   2250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CHIMICHE								03   2810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DELLA TERRA	 						04   1036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BIOLOGICHE	 						05   4720 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MEDICHE		 						06   8969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AGRARIE E VETERINARIE					07   3012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INGEGNERIA CIVILE E ARCHITETTURA				08   3456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INGEGNERA INDUSTRIALE E DELL’INFORMAZIONE		09   5561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DELL’ANTICHITA’ FIL. LETT. STOR. ART.		10   4677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STORICHE FILOSOFICHE PEDAG. PSICOL.		11    4378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GIURIDICHE							12   4653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ECONOMICHE E STATISTICHE				13   4883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SCIENZE POLITICHE E SOCIALI					14   1687</a:t>
            </a:r>
          </a:p>
          <a:p>
            <a:endParaRPr lang="it-IT" sz="1350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2750" y="1155700"/>
            <a:ext cx="30075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>
                <a:latin typeface="Comic Sans MS" panose="030F0702030302020204" pitchFamily="66" charset="0"/>
              </a:rPr>
              <a:t>Docenti per Aree CUN</a:t>
            </a:r>
          </a:p>
        </p:txBody>
      </p:sp>
    </p:spTree>
    <p:extLst>
      <p:ext uri="{BB962C8B-B14F-4D97-AF65-F5344CB8AC3E}">
        <p14:creationId xmlns:p14="http://schemas.microsoft.com/office/powerpoint/2010/main" val="351572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2942"/>
            <a:ext cx="8229600" cy="1143000"/>
          </a:xfrm>
        </p:spPr>
        <p:txBody>
          <a:bodyPr/>
          <a:lstStyle/>
          <a:p>
            <a:r>
              <a:rPr lang="it-IT" sz="2400" dirty="0">
                <a:latin typeface="Comic Sans MS" panose="030F0702030302020204" pitchFamily="66" charset="0"/>
              </a:rPr>
              <a:t>Area CUN 05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>
                <a:latin typeface="Comic Sans MS" panose="030F0702030302020204" pitchFamily="66" charset="0"/>
              </a:rPr>
              <a:t>9 </a:t>
            </a:r>
            <a:r>
              <a:rPr lang="it-IT" sz="2200" dirty="0" err="1">
                <a:latin typeface="Comic Sans MS" panose="030F0702030302020204" pitchFamily="66" charset="0"/>
              </a:rPr>
              <a:t>Macrosettori</a:t>
            </a:r>
            <a:endParaRPr lang="it-IT" sz="2200" dirty="0">
              <a:latin typeface="Comic Sans MS" panose="030F0702030302020204" pitchFamily="66" charset="0"/>
            </a:endParaRPr>
          </a:p>
          <a:p>
            <a:endParaRPr lang="it-IT" sz="2200" dirty="0">
              <a:latin typeface="Comic Sans MS" panose="030F0702030302020204" pitchFamily="66" charset="0"/>
            </a:endParaRPr>
          </a:p>
          <a:p>
            <a:r>
              <a:rPr lang="it-IT" sz="2200" dirty="0">
                <a:latin typeface="Comic Sans MS" panose="030F0702030302020204" pitchFamily="66" charset="0"/>
              </a:rPr>
              <a:t>15 Settori Concorsuali</a:t>
            </a:r>
          </a:p>
          <a:p>
            <a:pPr lvl="1"/>
            <a:endParaRPr lang="it-IT" sz="2200" dirty="0">
              <a:latin typeface="Comic Sans MS" panose="030F0702030302020204" pitchFamily="66" charset="0"/>
            </a:endParaRPr>
          </a:p>
          <a:p>
            <a:r>
              <a:rPr lang="it-IT" sz="2200" dirty="0">
                <a:latin typeface="Comic Sans MS" panose="030F0702030302020204" pitchFamily="66" charset="0"/>
              </a:rPr>
              <a:t>19 Settori Scientifico Disciplinari</a:t>
            </a:r>
          </a:p>
        </p:txBody>
      </p:sp>
    </p:spTree>
    <p:extLst>
      <p:ext uri="{BB962C8B-B14F-4D97-AF65-F5344CB8AC3E}">
        <p14:creationId xmlns:p14="http://schemas.microsoft.com/office/powerpoint/2010/main" val="170349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1233995"/>
            <a:ext cx="5783580" cy="33032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549140"/>
            <a:ext cx="5737860" cy="14516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14457" y="1233996"/>
            <a:ext cx="1476686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Comic Sans MS" panose="030F0702030302020204" pitchFamily="66" charset="0"/>
              </a:rPr>
              <a:t>4720 docenti</a:t>
            </a:r>
          </a:p>
          <a:p>
            <a:endParaRPr lang="it-IT" sz="1350" dirty="0">
              <a:latin typeface="Comic Sans MS" panose="030F0702030302020204" pitchFamily="66" charset="0"/>
            </a:endParaRPr>
          </a:p>
          <a:p>
            <a:endParaRPr lang="it-IT" sz="1350" dirty="0">
              <a:latin typeface="Comic Sans MS" panose="030F0702030302020204" pitchFamily="66" charset="0"/>
            </a:endParaRPr>
          </a:p>
          <a:p>
            <a:r>
              <a:rPr lang="it-IT" sz="1350" dirty="0">
                <a:latin typeface="Comic Sans MS" panose="030F0702030302020204" pitchFamily="66" charset="0"/>
              </a:rPr>
              <a:t>BIO/01	106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BIO/02	 87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BIO/03	133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BIO/04	113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BIO/05	223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BIO/06	182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BIO/07	196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BIO/08	 51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BIO/09	558 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BIO/10	813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BIO/11	266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BIO/12	160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BIO/13	334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BIO/14	618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BIO/15	 69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BIO/16	327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BIO/17	167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BIO/18	196</a:t>
            </a:r>
          </a:p>
          <a:p>
            <a:r>
              <a:rPr lang="it-IT" sz="1350" dirty="0">
                <a:latin typeface="Comic Sans MS" panose="030F0702030302020204" pitchFamily="66" charset="0"/>
              </a:rPr>
              <a:t>BIO/19	125</a:t>
            </a:r>
          </a:p>
        </p:txBody>
      </p:sp>
    </p:spTree>
    <p:extLst>
      <p:ext uri="{BB962C8B-B14F-4D97-AF65-F5344CB8AC3E}">
        <p14:creationId xmlns:p14="http://schemas.microsoft.com/office/powerpoint/2010/main" val="369840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2087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50" b="1" dirty="0">
                <a:latin typeface="Comic Sans MS" panose="030F0702030302020204" pitchFamily="66" charset="0"/>
              </a:rPr>
              <a:t>	Vantaggi								Possibili criticità</a:t>
            </a:r>
            <a:br>
              <a:rPr lang="it-IT" sz="1650" b="1" dirty="0">
                <a:latin typeface="Comic Sans MS" panose="030F0702030302020204" pitchFamily="66" charset="0"/>
              </a:rPr>
            </a:br>
            <a:endParaRPr lang="it-IT" sz="1650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it-IT" sz="1500" dirty="0">
              <a:latin typeface="Comic Sans MS" panose="030F0702030302020204" pitchFamily="66" charset="0"/>
            </a:endParaRPr>
          </a:p>
          <a:p>
            <a:endParaRPr lang="it-IT" sz="1500" dirty="0">
              <a:latin typeface="Comic Sans MS" panose="030F0702030302020204" pitchFamily="66" charset="0"/>
            </a:endParaRPr>
          </a:p>
          <a:p>
            <a:endParaRPr lang="it-IT" sz="1500" dirty="0">
              <a:latin typeface="Comic Sans MS" panose="030F0702030302020204" pitchFamily="66" charset="0"/>
            </a:endParaRPr>
          </a:p>
          <a:p>
            <a:r>
              <a:rPr lang="it-IT" sz="1500" dirty="0">
                <a:latin typeface="Comic Sans MS" panose="030F0702030302020204" pitchFamily="66" charset="0"/>
              </a:rPr>
              <a:t>Avere un luogo di incontro-confronto-per proposte-discussioni anche con i rappresentanti istituzionali, con i rappresentanti CUN, associazioni, </a:t>
            </a:r>
            <a:r>
              <a:rPr lang="it-IT" sz="1500" dirty="0" err="1">
                <a:latin typeface="Comic Sans MS" panose="030F0702030302020204" pitchFamily="66" charset="0"/>
              </a:rPr>
              <a:t>ecc</a:t>
            </a:r>
            <a:endParaRPr lang="it-IT" sz="1500" dirty="0">
              <a:latin typeface="Comic Sans MS" panose="030F0702030302020204" pitchFamily="66" charset="0"/>
            </a:endParaRPr>
          </a:p>
          <a:p>
            <a:r>
              <a:rPr lang="it-IT" sz="1500" dirty="0">
                <a:latin typeface="Comic Sans MS" panose="030F0702030302020204" pitchFamily="66" charset="0"/>
              </a:rPr>
              <a:t>Essere i referenti ufficiali BIO per le problematiche didattiche/ricerca</a:t>
            </a:r>
          </a:p>
          <a:p>
            <a:r>
              <a:rPr lang="it-IT" sz="1500" dirty="0">
                <a:latin typeface="Comic Sans MS" panose="030F0702030302020204" pitchFamily="66" charset="0"/>
              </a:rPr>
              <a:t>Dare parola a tutti i settori</a:t>
            </a:r>
          </a:p>
          <a:p>
            <a:r>
              <a:rPr lang="it-IT" sz="1500" dirty="0">
                <a:latin typeface="Comic Sans MS" panose="030F0702030302020204" pitchFamily="66" charset="0"/>
              </a:rPr>
              <a:t>Creare un «gruppo»</a:t>
            </a:r>
          </a:p>
          <a:p>
            <a:r>
              <a:rPr lang="it-IT" sz="1500" dirty="0">
                <a:latin typeface="Comic Sans MS" panose="030F0702030302020204" pitchFamily="66" charset="0"/>
              </a:rPr>
              <a:t>Acquisire visibilità e compattezza</a:t>
            </a:r>
          </a:p>
          <a:p>
            <a:r>
              <a:rPr lang="it-IT" sz="1500" dirty="0">
                <a:latin typeface="Comic Sans MS" panose="030F0702030302020204" pitchFamily="66" charset="0"/>
              </a:rPr>
              <a:t>Interazioni con </a:t>
            </a:r>
            <a:r>
              <a:rPr lang="it-IT" sz="1500" dirty="0" err="1">
                <a:latin typeface="Comic Sans MS" panose="030F0702030302020204" pitchFamily="66" charset="0"/>
              </a:rPr>
              <a:t>intercollegio</a:t>
            </a:r>
            <a:r>
              <a:rPr lang="it-IT" sz="1500" dirty="0">
                <a:latin typeface="Comic Sans MS" panose="030F0702030302020204" pitchFamily="66" charset="0"/>
              </a:rPr>
              <a:t> MED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 sz="1500" dirty="0">
              <a:latin typeface="Comic Sans MS" panose="030F0702030302020204" pitchFamily="66" charset="0"/>
            </a:endParaRPr>
          </a:p>
          <a:p>
            <a:endParaRPr lang="it-IT" sz="1500" dirty="0">
              <a:latin typeface="Comic Sans MS" panose="030F0702030302020204" pitchFamily="66" charset="0"/>
            </a:endParaRPr>
          </a:p>
          <a:p>
            <a:endParaRPr lang="it-IT" sz="1500" dirty="0">
              <a:latin typeface="Comic Sans MS" panose="030F0702030302020204" pitchFamily="66" charset="0"/>
            </a:endParaRPr>
          </a:p>
          <a:p>
            <a:r>
              <a:rPr lang="it-IT" sz="1500" dirty="0">
                <a:latin typeface="Comic Sans MS" panose="030F0702030302020204" pitchFamily="66" charset="0"/>
              </a:rPr>
              <a:t>Rapporti con le altre associazioni/società/aggregazioni area BIO (non creare sovrapposizioni-proposta: mantenere alcune competenze e lavorare insieme) CBUI-SISB-AIBA-FISB-FISV…..</a:t>
            </a:r>
          </a:p>
          <a:p>
            <a:endParaRPr lang="it-IT" sz="1500" dirty="0">
              <a:latin typeface="Comic Sans MS" panose="030F0702030302020204" pitchFamily="66" charset="0"/>
            </a:endParaRPr>
          </a:p>
          <a:p>
            <a:r>
              <a:rPr lang="it-IT" sz="1500" dirty="0">
                <a:latin typeface="Comic Sans MS" panose="030F0702030302020204" pitchFamily="66" charset="0"/>
              </a:rPr>
              <a:t>Strumentalizzazione (importante chiarire subito le finalità) </a:t>
            </a:r>
          </a:p>
          <a:p>
            <a:pPr marL="0" indent="0">
              <a:buNone/>
            </a:pPr>
            <a:endParaRPr lang="it-IT" sz="1500" dirty="0">
              <a:latin typeface="Comic Sans MS" panose="030F0702030302020204" pitchFamily="66" charset="0"/>
            </a:endParaRPr>
          </a:p>
          <a:p>
            <a:r>
              <a:rPr lang="it-IT" sz="1500" dirty="0">
                <a:latin typeface="Comic Sans MS" panose="030F0702030302020204" pitchFamily="66" charset="0"/>
              </a:rPr>
              <a:t>Trasformazione in itinere (importante chiarire subito i limiti. Le regole di ingaggio e la rappresentanza- Presidente Collegio per ogni SSD e Presidente Società Scientifica del settore?)</a:t>
            </a:r>
          </a:p>
          <a:p>
            <a:endParaRPr lang="it-IT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6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97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5. </a:t>
            </a:r>
            <a:r>
              <a:rPr lang="en-US" sz="2400" dirty="0" err="1">
                <a:latin typeface="Comic Sans MS" panose="030F0702030302020204" pitchFamily="66" charset="0"/>
              </a:rPr>
              <a:t>Proposta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modifica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statuto</a:t>
            </a:r>
            <a:r>
              <a:rPr lang="en-US" sz="2400" dirty="0">
                <a:latin typeface="Comic Sans MS" panose="030F0702030302020204" pitchFamily="66" charset="0"/>
              </a:rPr>
              <a:t> del </a:t>
            </a:r>
            <a:r>
              <a:rPr lang="en-US" sz="2400" dirty="0" err="1">
                <a:latin typeface="Comic Sans MS" panose="030F0702030302020204" pitchFamily="66" charset="0"/>
              </a:rPr>
              <a:t>Collegio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39212" y="1617407"/>
            <a:ext cx="4038600" cy="4525963"/>
          </a:xfrm>
        </p:spPr>
        <p:txBody>
          <a:bodyPr/>
          <a:lstStyle/>
          <a:p>
            <a:r>
              <a:rPr lang="it-IT" dirty="0"/>
              <a:t>Vecchio testo	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617407"/>
            <a:ext cx="4038600" cy="4525963"/>
          </a:xfrm>
        </p:spPr>
        <p:txBody>
          <a:bodyPr/>
          <a:lstStyle/>
          <a:p>
            <a:r>
              <a:rPr lang="it-IT" dirty="0"/>
              <a:t>Nuovo testo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" y="2071729"/>
            <a:ext cx="43778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ARTICOLO 10 - IL PRESIDENTE DEL COLLEGIO 1. Il Presidente del Collegio è eletto tra i componenti della Giunta Esecutiva a maggioranza semplice, con voto palese. 2. Il Presidente del Collegio dura in carica un triennio ed è rieleggibile per una sola volta consecutivamente; dà esecuzione alle decisioni adottate dall’Assemblea dei soci e dalla Giunta Esecutiva, assume tutte le decisioni che si rendano necessarie per la realizzazione dei programmi di lavoro dell’Associazione stessa, convoca e presiede la Giunta Esecutiva e l’Assemblea secondo le modalità del presente statuto, può nominare un suo delegato per specifiche funzioni e tiene rapporti di collaborazione con il Consiglio Direttivo della Società Italiana di Fisiologia; cura l'esecuzione delle deliberazioni della Giunta Esecutiva e dell'Assemblea; verifica l'osservanza dello Statuto, delle Leggi e degli eventuali Regolamenti. 3. Il Presidente del Collegio ha la rappresentanza sostanziale e processuale e la firma legale generale dell'Associazione. Può conferire procure speciali per singoli atti.</a:t>
            </a:r>
            <a:endParaRPr lang="en-US" sz="1400" dirty="0"/>
          </a:p>
        </p:txBody>
      </p:sp>
      <p:sp>
        <p:nvSpPr>
          <p:cNvPr id="7" name="Rettangolo 6"/>
          <p:cNvSpPr/>
          <p:nvPr/>
        </p:nvSpPr>
        <p:spPr>
          <a:xfrm>
            <a:off x="4427401" y="2069754"/>
            <a:ext cx="45978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ARTICOLO 10 - IL PRESIDENTE DEL COLLEGIO 1. Il Presidente del Collegio è eletto tra i componenti della Giunta Esecutiva a maggioranza semplice, con voto palese. 2. </a:t>
            </a:r>
            <a:r>
              <a:rPr lang="it-IT" sz="1400" dirty="0">
                <a:solidFill>
                  <a:srgbClr val="FF0000"/>
                </a:solidFill>
              </a:rPr>
              <a:t>Entro 30 giorni dalla data di elezione della Giunta, il decano convoca la Giunta  per procedere all’elezione del nuovo Presidente. </a:t>
            </a:r>
            <a:r>
              <a:rPr lang="it-IT" sz="1400" dirty="0"/>
              <a:t>3. Il Presidente del Collegio dura in carica un triennio ed è rieleggibile per una sola volta consecutivamente; dà esecuzione alle decisioni adottate dall’Assemblea dei soci e dalla Giunta Esecutiva, assume tutte le decisioni che si rendano necessarie per la realizzazione dei programmi di lavoro dell’Associazione stessa, convoca e presiede la Giunta Esecutiva e l’Assemblea secondo le modalità del presente statuto, può nominare un suo delegato per specifiche funzioni e tiene rapporti di collaborazione con il Consiglio Direttivo della Società Italiana di Fisiologia; cura l'esecuzione delle deliberazioni della Giunta Esecutiva e dell'Assemblea; verifica l'osservanza dello Statuto, delle Leggi e degli eventuali Regolamenti. 4. Il Presidente del Collegio ha la rappresentanza sostanziale e processuale e la firma legale generale dell'Associazione. Può conferire procure speciali per singoli atti.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7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36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6. </a:t>
            </a:r>
            <a:r>
              <a:rPr lang="en-US" sz="2400" dirty="0" err="1">
                <a:latin typeface="Comic Sans MS" panose="030F0702030302020204" pitchFamily="66" charset="0"/>
              </a:rPr>
              <a:t>Abilitazione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Scientifica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Nazionale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75" y="3874961"/>
            <a:ext cx="812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Valutazione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risultati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prime due </a:t>
            </a:r>
            <a:r>
              <a:rPr lang="en-US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tornate</a:t>
            </a:r>
            <a:b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Intervento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programmato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di </a:t>
            </a:r>
            <a:r>
              <a:rPr lang="en-U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Corrado</a:t>
            </a:r>
            <a:r>
              <a:rPr 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Poggesi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  <a:p>
            <a:pPr lvl="0"/>
            <a:endParaRPr lang="en-US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826022"/>
            <a:ext cx="2565400" cy="18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09" y="4085854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305939"/>
            <a:ext cx="9144000" cy="1294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/>
              <a:t>I e II Tornata ASN 2018-2020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08306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79 Candidati complessivi: 39 Idonei (49.4%)</a:t>
            </a:r>
          </a:p>
          <a:p>
            <a:endParaRPr lang="it-IT" sz="2400" dirty="0"/>
          </a:p>
          <a:p>
            <a:r>
              <a:rPr lang="it-IT" sz="2400" dirty="0"/>
              <a:t>23 di provenienza BIO09 (29.1%) di cui 18 idonei (78.3%)</a:t>
            </a:r>
          </a:p>
          <a:p>
            <a:endParaRPr lang="it-IT" sz="2400" dirty="0"/>
          </a:p>
          <a:p>
            <a:r>
              <a:rPr lang="it-IT" sz="2400" dirty="0"/>
              <a:t>56 di altre provenienze (70,9%) di cui 21 idonei (37.5%)</a:t>
            </a:r>
          </a:p>
        </p:txBody>
      </p:sp>
    </p:spTree>
    <p:extLst>
      <p:ext uri="{BB962C8B-B14F-4D97-AF65-F5344CB8AC3E}">
        <p14:creationId xmlns:p14="http://schemas.microsoft.com/office/powerpoint/2010/main" val="104519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7512" y="1314173"/>
            <a:ext cx="83483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ARTICOLO 2 – DURATA, SCOPO E OGGETTO 1</a:t>
            </a:r>
            <a:r>
              <a:rPr lang="it-IT" dirty="0"/>
              <a:t>. L’associazione ha durata illimitata e non ha alcuno scopo di lucro. 2. L’associazione, nel pieno rispetto dell’autonomia dei singoli Atenei, mediante scambi di informazioni e studio dei problemi comuni, persegue il seguente scopo ed oggetto: -</a:t>
            </a:r>
            <a:r>
              <a:rPr lang="it-IT" b="1" dirty="0">
                <a:solidFill>
                  <a:srgbClr val="000099"/>
                </a:solidFill>
              </a:rPr>
              <a:t>formulare proposte ed intraprendere azioni rivolte ad agevolare ogni attività nel campo delle discipline del raggruppamento disciplinare FISIOLOGIA</a:t>
            </a:r>
            <a:r>
              <a:rPr lang="it-IT" dirty="0"/>
              <a:t> (Settore Scientifico-Disciplinare BIO/09. Settore Concorsuale 05/D1); -</a:t>
            </a:r>
            <a:r>
              <a:rPr lang="it-IT" b="1" dirty="0">
                <a:solidFill>
                  <a:srgbClr val="CC0099"/>
                </a:solidFill>
              </a:rPr>
              <a:t>promuovere, anche in raccordo con i Professori Associati ed i Ricercatori di Fisiologia, l’inserimento e l’adeguata collocazione dell’insegnamento della Fisiologia nei vari Corsi di Studio istituiti dagli Atenei</a:t>
            </a:r>
            <a:r>
              <a:rPr lang="it-IT" dirty="0"/>
              <a:t>; -</a:t>
            </a:r>
            <a:r>
              <a:rPr lang="it-IT" b="1" dirty="0">
                <a:solidFill>
                  <a:srgbClr val="008080"/>
                </a:solidFill>
              </a:rPr>
              <a:t>promuovere, in sinergia con la Società Italiana di Fisiologia, la qualità scientifica del settore</a:t>
            </a:r>
            <a:r>
              <a:rPr lang="it-IT" dirty="0"/>
              <a:t>, anche redigendo linee-guida con particolare attenzione ai criteri ed ai requisiti per il reclutamento dei ricercatori e dei professori di Fisiologia, in armonia con i criteri ed i parametri di valutazione identificati dagli Enti competenti. 2. Per raggiungere il proprio oggetto e promuovere i propri scopi, l'Associazione potrà compiere ogni atto giuridico e materiale; potrà promuovere e realizzare studi, ricerche, iniziative ed eventi culturali, seminari, incontri, convegni, forum, pubblicazioni e opere di qualsiasi genere; potrà avviare rapporti e sottoscrivere convenzioni o contratti con Enti Pubblici o privati, con analoghi o diversi scopi e oggetto sociale, ivi compresa la partecipazione ad altre associazioni o consorzi.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2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086382"/>
            <a:ext cx="6858000" cy="908622"/>
          </a:xfrm>
        </p:spPr>
        <p:txBody>
          <a:bodyPr/>
          <a:lstStyle/>
          <a:p>
            <a:r>
              <a:rPr lang="it-IT" dirty="0"/>
              <a:t>I e II Tornata ASN 2018-2020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908416"/>
            <a:ext cx="9143999" cy="3697253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Prima Fascia: 18 domande (SI 9 50%)</a:t>
            </a:r>
          </a:p>
          <a:p>
            <a:pPr algn="l"/>
            <a:endParaRPr lang="it-IT" dirty="0"/>
          </a:p>
          <a:p>
            <a:pPr algn="l"/>
            <a:r>
              <a:rPr lang="it-IT" b="1" dirty="0"/>
              <a:t>Provenienza                                                         SI                          NO</a:t>
            </a:r>
            <a:r>
              <a:rPr lang="it-IT" dirty="0"/>
              <a:t> </a:t>
            </a:r>
          </a:p>
          <a:p>
            <a:pPr algn="l"/>
            <a:r>
              <a:rPr lang="it-IT" dirty="0"/>
              <a:t>6 BIO/09 </a:t>
            </a:r>
            <a:r>
              <a:rPr lang="it-IT" sz="1600" dirty="0"/>
              <a:t>(5PA, 1RU)</a:t>
            </a:r>
            <a:r>
              <a:rPr lang="it-IT" dirty="0"/>
              <a:t>                        33,3%                  5                            1       </a:t>
            </a:r>
          </a:p>
          <a:p>
            <a:pPr algn="l"/>
            <a:r>
              <a:rPr lang="it-IT" dirty="0"/>
              <a:t>3 Altri SSD </a:t>
            </a:r>
            <a:r>
              <a:rPr lang="it-IT" sz="1600" dirty="0"/>
              <a:t>(2 BIO10 1 M/EDF)</a:t>
            </a:r>
            <a:r>
              <a:rPr lang="it-IT" dirty="0"/>
              <a:t>              16,7%                  0                            3</a:t>
            </a:r>
          </a:p>
          <a:p>
            <a:pPr algn="l"/>
            <a:r>
              <a:rPr lang="it-IT" dirty="0"/>
              <a:t>5 Istituti Ricerca                      27.8%                  3                            2</a:t>
            </a:r>
          </a:p>
          <a:p>
            <a:pPr algn="l"/>
            <a:r>
              <a:rPr lang="it-IT" dirty="0"/>
              <a:t>3 Estero                                    16,7%                  1                            2</a:t>
            </a:r>
          </a:p>
          <a:p>
            <a:pPr algn="l"/>
            <a:r>
              <a:rPr lang="it-IT" dirty="0"/>
              <a:t>1 Altro                                         5,5%                  0                            1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2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10132"/>
            <a:ext cx="6858000" cy="777993"/>
          </a:xfrm>
        </p:spPr>
        <p:txBody>
          <a:bodyPr/>
          <a:lstStyle/>
          <a:p>
            <a:r>
              <a:rPr lang="it-IT" dirty="0"/>
              <a:t>I e II Tornata ASN 2018-2020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908416"/>
            <a:ext cx="9143999" cy="3697253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Prima Fascia: 18 domande (SI 9 50%)</a:t>
            </a:r>
          </a:p>
          <a:p>
            <a:pPr algn="l"/>
            <a:r>
              <a:rPr lang="it-IT" b="1" dirty="0"/>
              <a:t>Motivazioni 9 NO</a:t>
            </a:r>
            <a:r>
              <a:rPr lang="it-IT" dirty="0"/>
              <a:t>: </a:t>
            </a:r>
          </a:p>
          <a:p>
            <a:pPr algn="l"/>
            <a:r>
              <a:rPr lang="it-IT" dirty="0"/>
              <a:t>1 Mancanza di almeno 2 indicatori di impatto    </a:t>
            </a:r>
          </a:p>
          <a:p>
            <a:pPr algn="l"/>
            <a:r>
              <a:rPr lang="it-IT" dirty="0"/>
              <a:t>2 Mancanza di almeno 3 titoli (più 2 non coerenza con SSD)</a:t>
            </a:r>
          </a:p>
          <a:p>
            <a:pPr algn="l"/>
            <a:r>
              <a:rPr lang="it-IT" dirty="0"/>
              <a:t>3 Non sufficiente maturità</a:t>
            </a:r>
          </a:p>
          <a:p>
            <a:pPr algn="l"/>
            <a:r>
              <a:rPr lang="it-IT" dirty="0"/>
              <a:t>3 Non coerenza con SSD (+2)</a:t>
            </a:r>
          </a:p>
          <a:p>
            <a:pPr algn="l"/>
            <a:r>
              <a:rPr lang="it-IT" b="1" dirty="0"/>
              <a:t>Giudizi commissione:</a:t>
            </a:r>
          </a:p>
          <a:p>
            <a:pPr algn="l"/>
            <a:r>
              <a:rPr lang="it-IT" dirty="0"/>
              <a:t>17 unanimità; 1 NO a maggioranza 3/2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1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87612" y="2599624"/>
            <a:ext cx="238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Gender: </a:t>
            </a:r>
          </a:p>
          <a:p>
            <a:r>
              <a:rPr lang="it-IT" sz="2400" b="1" dirty="0"/>
              <a:t>       8 M   10 F</a:t>
            </a:r>
          </a:p>
          <a:p>
            <a:r>
              <a:rPr lang="it-IT" sz="2400" b="1" dirty="0"/>
              <a:t>SI    5 M    4 F</a:t>
            </a:r>
          </a:p>
          <a:p>
            <a:r>
              <a:rPr lang="it-IT" sz="2400" b="1" dirty="0"/>
              <a:t>NO  3 M    6 F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16163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fascia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2591"/>
            <a:ext cx="5892245" cy="60088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7" y="-486047"/>
            <a:ext cx="718780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4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0496" y="1217061"/>
            <a:ext cx="6858000" cy="1003624"/>
          </a:xfrm>
        </p:spPr>
        <p:txBody>
          <a:bodyPr/>
          <a:lstStyle/>
          <a:p>
            <a:r>
              <a:rPr lang="it-IT" dirty="0"/>
              <a:t>I e II Tornata ASN 2018-2020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5864" y="2396170"/>
            <a:ext cx="7804768" cy="4242118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Seconda Fascia: 61 domande (SI 30 49,2%)</a:t>
            </a:r>
          </a:p>
          <a:p>
            <a:pPr algn="l"/>
            <a:endParaRPr lang="it-IT" dirty="0"/>
          </a:p>
          <a:p>
            <a:pPr algn="l"/>
            <a:r>
              <a:rPr lang="it-IT" b="1" dirty="0"/>
              <a:t>Provenienza                                                                SI                           NO </a:t>
            </a:r>
          </a:p>
          <a:p>
            <a:pPr algn="l"/>
            <a:r>
              <a:rPr lang="it-IT" dirty="0"/>
              <a:t>18 BIO/09 (4RU, 7RTDa, 7AR)        29,5%               13                            5   </a:t>
            </a:r>
          </a:p>
          <a:p>
            <a:pPr algn="l"/>
            <a:r>
              <a:rPr lang="it-IT" dirty="0"/>
              <a:t>    </a:t>
            </a:r>
          </a:p>
          <a:p>
            <a:pPr algn="l"/>
            <a:r>
              <a:rPr lang="it-IT" dirty="0"/>
              <a:t>19 Altri SSD                                       31,1%                  5                        </a:t>
            </a:r>
            <a:r>
              <a:rPr lang="it-IT" sz="1700" dirty="0"/>
              <a:t>   </a:t>
            </a:r>
            <a:r>
              <a:rPr lang="it-IT" dirty="0"/>
              <a:t>14</a:t>
            </a:r>
          </a:p>
          <a:p>
            <a:pPr algn="l"/>
            <a:r>
              <a:rPr lang="it-IT" sz="1700" dirty="0"/>
              <a:t>(2MEDF, 3BIO14,1BIO06,2BIO10,3MED04,1MED09                  (2MEDF 1MED04</a:t>
            </a:r>
          </a:p>
          <a:p>
            <a:pPr algn="l"/>
            <a:r>
              <a:rPr lang="it-IT" sz="1700" dirty="0"/>
              <a:t>2 MED14 5AR non BIO09 non identificati)                                    1BIO10 1BIO14)</a:t>
            </a:r>
          </a:p>
          <a:p>
            <a:pPr algn="l"/>
            <a:endParaRPr lang="it-IT" sz="1700" dirty="0"/>
          </a:p>
          <a:p>
            <a:pPr algn="l"/>
            <a:r>
              <a:rPr lang="it-IT" dirty="0"/>
              <a:t>16 Istituti Ricerca                              26,2%                 8                            8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7 Estero                                              11,5%                 4                             3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1 Altro                                                  1,6%                  0                             1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7099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3594" y="1908416"/>
            <a:ext cx="7932218" cy="3697253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Seconda Fascia: 61 domande (SI 30 49,2%)</a:t>
            </a:r>
          </a:p>
          <a:p>
            <a:pPr algn="l"/>
            <a:r>
              <a:rPr lang="it-IT" b="1" dirty="0"/>
              <a:t>Motivazioni 31 NO</a:t>
            </a:r>
            <a:r>
              <a:rPr lang="it-IT" dirty="0"/>
              <a:t>: </a:t>
            </a:r>
          </a:p>
          <a:p>
            <a:pPr algn="l"/>
            <a:r>
              <a:rPr lang="it-IT" dirty="0"/>
              <a:t>12 Mancanza di almeno 3 titoli (più 9 non coerenza e 1 non </a:t>
            </a:r>
            <a:r>
              <a:rPr lang="it-IT" dirty="0" err="1"/>
              <a:t>suff</a:t>
            </a:r>
            <a:r>
              <a:rPr lang="it-IT" dirty="0"/>
              <a:t> maturità)</a:t>
            </a:r>
          </a:p>
          <a:p>
            <a:pPr algn="l"/>
            <a:r>
              <a:rPr lang="it-IT" dirty="0"/>
              <a:t>  9 Non sufficiente maturità </a:t>
            </a:r>
          </a:p>
          <a:p>
            <a:pPr algn="l"/>
            <a:r>
              <a:rPr lang="it-IT" dirty="0"/>
              <a:t>10 Non coerenza con SSD (+9 senza titoli)</a:t>
            </a:r>
          </a:p>
          <a:p>
            <a:pPr algn="l"/>
            <a:endParaRPr lang="it-IT" dirty="0"/>
          </a:p>
          <a:p>
            <a:pPr algn="l"/>
            <a:r>
              <a:rPr lang="it-IT" b="1" dirty="0"/>
              <a:t>Giudizi commissione:</a:t>
            </a:r>
          </a:p>
          <a:p>
            <a:pPr algn="l"/>
            <a:r>
              <a:rPr lang="it-IT" dirty="0"/>
              <a:t>46 unanimità; 9 SI a maggioranza (8 4/1; 1 3/2); 6 NO a maggioranza (3 4/1; 3 3/2)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143000" y="1110132"/>
            <a:ext cx="6858000" cy="754292"/>
          </a:xfrm>
        </p:spPr>
        <p:txBody>
          <a:bodyPr/>
          <a:lstStyle/>
          <a:p>
            <a:r>
              <a:rPr lang="it-IT" dirty="0"/>
              <a:t>I e II Tornata ASN 2018-2020</a:t>
            </a:r>
          </a:p>
        </p:txBody>
      </p:sp>
    </p:spTree>
    <p:extLst>
      <p:ext uri="{BB962C8B-B14F-4D97-AF65-F5344CB8AC3E}">
        <p14:creationId xmlns:p14="http://schemas.microsoft.com/office/powerpoint/2010/main" val="12749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87612" y="2932124"/>
            <a:ext cx="238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Gender: </a:t>
            </a:r>
          </a:p>
          <a:p>
            <a:r>
              <a:rPr lang="it-IT" sz="2400" b="1" dirty="0">
                <a:solidFill>
                  <a:prstClr val="black"/>
                </a:solidFill>
              </a:rPr>
              <a:t>     26 M   35 F</a:t>
            </a:r>
          </a:p>
          <a:p>
            <a:r>
              <a:rPr lang="it-IT" sz="2400" b="1" dirty="0">
                <a:solidFill>
                  <a:prstClr val="black"/>
                </a:solidFill>
              </a:rPr>
              <a:t>SI  15 M   15 F</a:t>
            </a:r>
          </a:p>
          <a:p>
            <a:r>
              <a:rPr lang="it-IT" sz="2400" b="1" dirty="0">
                <a:solidFill>
                  <a:prstClr val="black"/>
                </a:solidFill>
              </a:rPr>
              <a:t>NO11 M   20 F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5814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black"/>
                </a:solidFill>
              </a:rPr>
              <a:t>Seconda fascia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1059396"/>
            <a:ext cx="9144000" cy="876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 e II Tornata ASN 2018-2020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91620"/>
              </p:ext>
            </p:extLst>
          </p:nvPr>
        </p:nvGraphicFramePr>
        <p:xfrm>
          <a:off x="0" y="1059396"/>
          <a:ext cx="6015368" cy="613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59396"/>
                        <a:ext cx="6015368" cy="6137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73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930185"/>
            <a:ext cx="7886700" cy="993593"/>
          </a:xfrm>
        </p:spPr>
        <p:txBody>
          <a:bodyPr/>
          <a:lstStyle/>
          <a:p>
            <a:pPr algn="ctr"/>
            <a:r>
              <a:rPr lang="it-IT" sz="5000" dirty="0">
                <a:solidFill>
                  <a:prstClr val="black"/>
                </a:solidFill>
              </a:rPr>
              <a:t>I Tornata ASN 2018-2020</a:t>
            </a:r>
            <a:endParaRPr lang="it-IT" sz="5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8284"/>
              </p:ext>
            </p:extLst>
          </p:nvPr>
        </p:nvGraphicFramePr>
        <p:xfrm>
          <a:off x="935542" y="1686299"/>
          <a:ext cx="7294051" cy="5077298"/>
        </p:xfrm>
        <a:graphic>
          <a:graphicData uri="http://schemas.openxmlformats.org/drawingml/2006/table">
            <a:tbl>
              <a:tblPr firstRow="1" firstCol="1" bandRow="1"/>
              <a:tblGrid>
                <a:gridCol w="75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4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fascia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BIO09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BIO16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MED04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X2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X3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X4 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 fascia BIO09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X2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X3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X4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X5 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X6 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X7 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X8 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X9 SI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7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1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7. </a:t>
            </a:r>
            <a:r>
              <a:rPr lang="en-US" sz="2400" dirty="0" err="1">
                <a:latin typeface="Comic Sans MS" panose="030F0702030302020204" pitchFamily="66" charset="0"/>
              </a:rPr>
              <a:t>Varie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Eventuali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6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422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670" y="2818893"/>
            <a:ext cx="8216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Comic Sans MS" panose="030F0702030302020204" pitchFamily="66" charset="0"/>
              </a:rPr>
              <a:t>Situazione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iscritti</a:t>
            </a:r>
            <a:r>
              <a:rPr lang="en-US" sz="2000" dirty="0">
                <a:latin typeface="Comic Sans MS" panose="030F0702030302020204" pitchFamily="66" charset="0"/>
              </a:rPr>
              <a:t> al </a:t>
            </a:r>
            <a:r>
              <a:rPr lang="en-US" sz="2000" dirty="0" err="1">
                <a:latin typeface="Comic Sans MS" panose="030F0702030302020204" pitchFamily="66" charset="0"/>
              </a:rPr>
              <a:t>Collegio</a:t>
            </a:r>
            <a:r>
              <a:rPr lang="en-US" sz="2000" dirty="0">
                <a:latin typeface="Comic Sans MS" panose="030F0702030302020204" pitchFamily="66" charset="0"/>
              </a:rPr>
              <a:t> (e </a:t>
            </a:r>
            <a:r>
              <a:rPr lang="en-US" sz="2000" dirty="0" err="1">
                <a:latin typeface="Comic Sans MS" panose="030F0702030302020204" pitchFamily="66" charset="0"/>
              </a:rPr>
              <a:t>pagamento</a:t>
            </a:r>
            <a:r>
              <a:rPr lang="en-US" sz="2000" dirty="0">
                <a:latin typeface="Comic Sans MS" panose="030F0702030302020204" pitchFamily="66" charset="0"/>
              </a:rPr>
              <a:t> quote)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Riunioni della Giunta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Nuovo sito web della SIF e del Collegio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Comic Sans MS" panose="030F0702030302020204" pitchFamily="66" charset="0"/>
              </a:rPr>
              <a:t>Elezioni</a:t>
            </a:r>
            <a:r>
              <a:rPr lang="en-US" sz="2000" dirty="0">
                <a:latin typeface="Comic Sans MS" panose="030F0702030302020204" pitchFamily="66" charset="0"/>
              </a:rPr>
              <a:t> CUN – </a:t>
            </a:r>
            <a:r>
              <a:rPr lang="en-US" sz="2000" dirty="0" err="1">
                <a:latin typeface="Comic Sans MS" panose="030F0702030302020204" pitchFamily="66" charset="0"/>
              </a:rPr>
              <a:t>rapporti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istituzionali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latin typeface="Comic Sans MS" panose="030F0702030302020204" pitchFamily="66" charset="0"/>
              </a:rPr>
              <a:t>Problematiche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emergenti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connesse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alla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sperimentazione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animale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Elezioni per il rinnovo del Consiglio Direttivo della SINS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67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165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605143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1.  </a:t>
            </a:r>
            <a:r>
              <a:rPr lang="en-US" sz="2000" dirty="0" err="1">
                <a:latin typeface="Comic Sans MS" panose="030F0702030302020204" pitchFamily="66" charset="0"/>
              </a:rPr>
              <a:t>Situazione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iscritti</a:t>
            </a:r>
            <a:r>
              <a:rPr lang="en-US" sz="2000" dirty="0">
                <a:latin typeface="Comic Sans MS" panose="030F0702030302020204" pitchFamily="66" charset="0"/>
              </a:rPr>
              <a:t> al </a:t>
            </a:r>
            <a:r>
              <a:rPr lang="en-US" sz="2000" dirty="0" err="1">
                <a:latin typeface="Comic Sans MS" panose="030F0702030302020204" pitchFamily="66" charset="0"/>
              </a:rPr>
              <a:t>Collegio</a:t>
            </a:r>
            <a:r>
              <a:rPr lang="en-US" sz="2000" dirty="0">
                <a:latin typeface="Comic Sans MS" panose="030F0702030302020204" pitchFamily="66" charset="0"/>
              </a:rPr>
              <a:t> (e </a:t>
            </a:r>
            <a:r>
              <a:rPr lang="en-US" sz="2000" dirty="0" err="1">
                <a:latin typeface="Comic Sans MS" panose="030F0702030302020204" pitchFamily="66" charset="0"/>
              </a:rPr>
              <a:t>pagamento</a:t>
            </a:r>
            <a:r>
              <a:rPr lang="en-US" sz="2000" dirty="0">
                <a:latin typeface="Comic Sans MS" panose="030F0702030302020204" pitchFamily="66" charset="0"/>
              </a:rPr>
              <a:t> quote)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7517" y="333696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112</a:t>
            </a:r>
            <a:r>
              <a:rPr lang="it-IT" dirty="0">
                <a:latin typeface="Comic Sans MS" panose="030F0702030302020204" pitchFamily="66" charset="0"/>
              </a:rPr>
              <a:t> PO BIO/09 iscritti al Collegio (su 119 presenti nel sito del MIUR)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5542" y="377436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Pagamento quote: a oggi in regola per il 2019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46</a:t>
            </a:r>
            <a:r>
              <a:rPr lang="it-IT" dirty="0">
                <a:latin typeface="Comic Sans MS" panose="030F0702030302020204" pitchFamily="66" charset="0"/>
              </a:rPr>
              <a:t>/112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5442" y="418801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Bilancio del Collegio al 10/09/2019: Attivo di Euro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4049,97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159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" y="1368084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omic Sans MS" panose="030F0702030302020204" pitchFamily="66" charset="0"/>
              </a:rPr>
              <a:t>2.  Riunioni della Giunta</a:t>
            </a:r>
            <a:endParaRPr lang="en-US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21632" y="2195744"/>
            <a:ext cx="3344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Tre riunioni, inclusa quella di insediamento:</a:t>
            </a:r>
          </a:p>
          <a:p>
            <a:endParaRPr lang="it-IT" b="1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Comic Sans MS" panose="030F0702030302020204" pitchFamily="66" charset="0"/>
              </a:rPr>
              <a:t>10 Dicembre 2018, Bologna (insediamento ed elezione di Presidente e Segretario)</a:t>
            </a:r>
          </a:p>
          <a:p>
            <a:pPr marL="285750" indent="-285750">
              <a:buFontTx/>
              <a:buChar char="-"/>
            </a:pPr>
            <a:endParaRPr lang="it-IT" b="1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Comic Sans MS" panose="030F0702030302020204" pitchFamily="66" charset="0"/>
              </a:rPr>
              <a:t>9 gennaio 2019, Roma</a:t>
            </a:r>
          </a:p>
          <a:p>
            <a:pPr marL="285750" indent="-285750">
              <a:buFontTx/>
              <a:buChar char="-"/>
            </a:pPr>
            <a:endParaRPr lang="it-IT" b="1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Comic Sans MS" panose="030F0702030302020204" pitchFamily="66" charset="0"/>
              </a:rPr>
              <a:t>14 giugno 2019, Bologna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alam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0" y="1785743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laz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66" y="1785744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bb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7" y="1785745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tto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" y="3478237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gas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0" y="3507661"/>
            <a:ext cx="978433" cy="13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di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2" y="1785749"/>
            <a:ext cx="997350" cy="13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lleri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" y="1785749"/>
            <a:ext cx="997348" cy="13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imato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66" y="3507668"/>
            <a:ext cx="978430" cy="13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ssimin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7" y="3507669"/>
            <a:ext cx="978429" cy="13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orro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2" y="3495787"/>
            <a:ext cx="986068" cy="13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egrin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" y="5170213"/>
            <a:ext cx="978429" cy="13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errone Capan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0" y="5170205"/>
            <a:ext cx="978434" cy="13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ietrob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66" y="5140782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es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7" y="5170213"/>
            <a:ext cx="978429" cy="13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Zol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2" y="5140782"/>
            <a:ext cx="997351" cy="13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" y="310936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Ballerini</a:t>
            </a:r>
            <a:endParaRPr lang="en-US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90526" y="310936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G. Calamita</a:t>
            </a:r>
            <a:endParaRPr lang="en-US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181051" y="310936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</a:t>
            </a:r>
            <a:r>
              <a:rPr lang="it-IT" sz="1200" dirty="0" err="1"/>
              <a:t>Chelazzi</a:t>
            </a:r>
            <a:endParaRPr lang="en-US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261676" y="310936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E. Fabbri</a:t>
            </a:r>
            <a:endParaRPr lang="en-US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18551" y="310936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</a:t>
            </a:r>
            <a:r>
              <a:rPr lang="it-IT" sz="1200" dirty="0" err="1"/>
              <a:t>Fadiga</a:t>
            </a:r>
            <a:endParaRPr lang="en-US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-1974" y="480551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P. Fattori</a:t>
            </a:r>
            <a:endParaRPr lang="en-US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8551" y="480551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</a:t>
            </a:r>
            <a:r>
              <a:rPr lang="it-IT" sz="1200" dirty="0" err="1"/>
              <a:t>Fogassi</a:t>
            </a:r>
            <a:endParaRPr lang="en-US" sz="12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179076" y="480551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C. Limatola</a:t>
            </a:r>
            <a:endParaRPr lang="en-US" sz="12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214997" y="4805514"/>
            <a:ext cx="1087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M. Massimini</a:t>
            </a:r>
            <a:endParaRPr lang="en-US" sz="12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316576" y="4805514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C. Morrone</a:t>
            </a:r>
            <a:endParaRPr lang="en-US" sz="12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926" y="6489789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D. </a:t>
            </a:r>
            <a:r>
              <a:rPr lang="it-IT" sz="1200" dirty="0" err="1"/>
              <a:t>Negrini</a:t>
            </a:r>
            <a:endParaRPr lang="en-US" sz="12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098451" y="6489789"/>
            <a:ext cx="99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C. Perrone Capano</a:t>
            </a:r>
            <a:endParaRPr lang="en-US" sz="1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88976" y="6489789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D. </a:t>
            </a:r>
            <a:r>
              <a:rPr lang="it-IT" sz="1200" dirty="0" err="1"/>
              <a:t>Pietrobon</a:t>
            </a:r>
            <a:endParaRPr lang="en-US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24897" y="6489789"/>
            <a:ext cx="1087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C. Tesi</a:t>
            </a:r>
            <a:endParaRPr lang="en-US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326476" y="6489789"/>
            <a:ext cx="99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M. Zoli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165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26268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omic Sans MS" panose="030F0702030302020204" pitchFamily="66" charset="0"/>
              </a:rPr>
              <a:t>3.  Nuovo sito web della SIF e del Collegio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928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320143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4.  </a:t>
            </a:r>
            <a:r>
              <a:rPr lang="en-US" sz="2000" dirty="0" err="1">
                <a:latin typeface="Comic Sans MS" panose="030F0702030302020204" pitchFamily="66" charset="0"/>
              </a:rPr>
              <a:t>Elezioni</a:t>
            </a:r>
            <a:r>
              <a:rPr lang="en-US" sz="2000" dirty="0">
                <a:latin typeface="Comic Sans MS" panose="030F0702030302020204" pitchFamily="66" charset="0"/>
              </a:rPr>
              <a:t> CUN – </a:t>
            </a:r>
            <a:r>
              <a:rPr lang="en-US" sz="2000" dirty="0" err="1">
                <a:latin typeface="Comic Sans MS" panose="030F0702030302020204" pitchFamily="66" charset="0"/>
              </a:rPr>
              <a:t>rapporti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istituzionali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7517" y="2790716"/>
            <a:ext cx="85264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Rappresentante CUN per l’Area 05</a:t>
            </a:r>
          </a:p>
          <a:p>
            <a:r>
              <a:rPr lang="it-IT" dirty="0">
                <a:latin typeface="Comic Sans MS" panose="030F0702030302020204" pitchFamily="66" charset="0"/>
              </a:rPr>
              <a:t>Intervento programmato di:</a:t>
            </a:r>
          </a:p>
          <a:p>
            <a:r>
              <a:rPr lang="it-IT" b="1" dirty="0">
                <a:latin typeface="Comic Sans MS" panose="030F0702030302020204" pitchFamily="66" charset="0"/>
              </a:rPr>
              <a:t>Luisa Cigliano</a:t>
            </a:r>
            <a:r>
              <a:rPr lang="it-IT" dirty="0">
                <a:latin typeface="Comic Sans MS" panose="030F0702030302020204" pitchFamily="66" charset="0"/>
              </a:rPr>
              <a:t> – RU BIO/09, Università di Napoli Federico II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luisa.cigliano@unina.it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27" y="3806379"/>
            <a:ext cx="2179864" cy="28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759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227458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5.  </a:t>
            </a:r>
            <a:r>
              <a:rPr lang="en-US" sz="2000" dirty="0" err="1">
                <a:latin typeface="Comic Sans MS" panose="030F0702030302020204" pitchFamily="66" charset="0"/>
              </a:rPr>
              <a:t>Problematiche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emergenti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connesse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alla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sperimentazione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animale</a:t>
            </a:r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3667" y="2966866"/>
            <a:ext cx="85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Intervento programmato di </a:t>
            </a:r>
            <a:r>
              <a:rPr lang="it-IT" b="1" dirty="0">
                <a:latin typeface="Comic Sans MS" panose="030F0702030302020204" pitchFamily="66" charset="0"/>
              </a:rPr>
              <a:t>Luca Bonini, PA</a:t>
            </a:r>
            <a:r>
              <a:rPr lang="it-IT" dirty="0">
                <a:latin typeface="Comic Sans MS" panose="030F0702030302020204" pitchFamily="66" charset="0"/>
              </a:rPr>
              <a:t> PSI/02 a UNIPR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09" y="3547754"/>
            <a:ext cx="3139044" cy="31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640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1. COMUNICAZIONI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27377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omic Sans MS" panose="030F0702030302020204" pitchFamily="66" charset="0"/>
              </a:rPr>
              <a:t>6.  Elezioni per il rinnovo del Consiglio Direttivo della</a:t>
            </a:r>
            <a:br>
              <a:rPr lang="it-IT" sz="2000" dirty="0">
                <a:latin typeface="Comic Sans MS" panose="030F0702030302020204" pitchFamily="66" charset="0"/>
              </a:rPr>
            </a:br>
            <a:r>
              <a:rPr lang="it-IT" sz="2000" dirty="0">
                <a:latin typeface="Comic Sans MS" panose="030F0702030302020204" pitchFamily="66" charset="0"/>
              </a:rPr>
              <a:t>Società Italiana di Neuroscienze (SINS)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5542" y="3691241"/>
            <a:ext cx="852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Enrica Strettoi – IN CNR Pisa</a:t>
            </a:r>
          </a:p>
          <a:p>
            <a:r>
              <a:rPr lang="it-IT" dirty="0">
                <a:latin typeface="Comic Sans MS" panose="030F0702030302020204" pitchFamily="66" charset="0"/>
              </a:rPr>
              <a:t>Elena Borra - UNIPR</a:t>
            </a:r>
          </a:p>
          <a:p>
            <a:r>
              <a:rPr lang="it-IT" dirty="0">
                <a:latin typeface="Comic Sans MS" panose="030F0702030302020204" pitchFamily="66" charset="0"/>
              </a:rPr>
              <a:t>Matteo </a:t>
            </a:r>
            <a:r>
              <a:rPr lang="it-IT" dirty="0" err="1">
                <a:latin typeface="Comic Sans MS" panose="030F0702030302020204" pitchFamily="66" charset="0"/>
              </a:rPr>
              <a:t>Caleo</a:t>
            </a:r>
            <a:r>
              <a:rPr lang="it-IT" dirty="0">
                <a:latin typeface="Comic Sans MS" panose="030F0702030302020204" pitchFamily="66" charset="0"/>
              </a:rPr>
              <a:t> - UNIPD</a:t>
            </a:r>
          </a:p>
        </p:txBody>
      </p:sp>
    </p:spTree>
    <p:extLst>
      <p:ext uri="{BB962C8B-B14F-4D97-AF65-F5344CB8AC3E}">
        <p14:creationId xmlns:p14="http://schemas.microsoft.com/office/powerpoint/2010/main" val="237705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2047</Words>
  <Application>Microsoft Office PowerPoint</Application>
  <PresentationFormat>Presentazione su schermo (4:3)</PresentationFormat>
  <Paragraphs>365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Area CUN 05</vt:lpstr>
      <vt:lpstr>Presentazione standard di PowerPoint</vt:lpstr>
      <vt:lpstr> Vantaggi        Possibili criticità </vt:lpstr>
      <vt:lpstr>Presentazione standard di PowerPoint</vt:lpstr>
      <vt:lpstr>Presentazione standard di PowerPoint</vt:lpstr>
      <vt:lpstr>Presentazione standard di PowerPoint</vt:lpstr>
      <vt:lpstr>I e II Tornata ASN 2018-2020</vt:lpstr>
      <vt:lpstr>I e II Tornata ASN 2018-2020</vt:lpstr>
      <vt:lpstr>Presentazione standard di PowerPoint</vt:lpstr>
      <vt:lpstr>I e II Tornata ASN 2018-2020</vt:lpstr>
      <vt:lpstr>I e II Tornata ASN 2018-2020</vt:lpstr>
      <vt:lpstr>Presentazione standard di PowerPoint</vt:lpstr>
      <vt:lpstr>I Tornata ASN 2018-2020</vt:lpstr>
      <vt:lpstr>Presentazione standard di PowerPoint</vt:lpstr>
    </vt:vector>
  </TitlesOfParts>
  <Company>IIT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Benfenati</dc:creator>
  <cp:lastModifiedBy>maria</cp:lastModifiedBy>
  <cp:revision>58</cp:revision>
  <dcterms:created xsi:type="dcterms:W3CDTF">2013-01-27T15:57:03Z</dcterms:created>
  <dcterms:modified xsi:type="dcterms:W3CDTF">2020-04-25T09:51:15Z</dcterms:modified>
</cp:coreProperties>
</file>